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19"/>
  </p:notesMasterIdLst>
  <p:handoutMasterIdLst>
    <p:handoutMasterId r:id="rId20"/>
  </p:handoutMasterIdLst>
  <p:sldIdLst>
    <p:sldId id="500" r:id="rId2"/>
    <p:sldId id="542" r:id="rId3"/>
    <p:sldId id="544" r:id="rId4"/>
    <p:sldId id="577" r:id="rId5"/>
    <p:sldId id="587" r:id="rId6"/>
    <p:sldId id="588" r:id="rId7"/>
    <p:sldId id="548" r:id="rId8"/>
    <p:sldId id="581" r:id="rId9"/>
    <p:sldId id="583" r:id="rId10"/>
    <p:sldId id="546" r:id="rId11"/>
    <p:sldId id="584" r:id="rId12"/>
    <p:sldId id="585" r:id="rId13"/>
    <p:sldId id="575" r:id="rId14"/>
    <p:sldId id="568" r:id="rId15"/>
    <p:sldId id="576" r:id="rId16"/>
    <p:sldId id="589" r:id="rId17"/>
    <p:sldId id="590" r:id="rId18"/>
  </p:sldIdLst>
  <p:sldSz cx="12195175" cy="6859588"/>
  <p:notesSz cx="6797675" cy="9874250"/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489" userDrawn="1">
          <p15:clr>
            <a:srgbClr val="A4A3A4"/>
          </p15:clr>
        </p15:guide>
        <p15:guide id="4" orient="horz" pos="3001" userDrawn="1">
          <p15:clr>
            <a:srgbClr val="A4A3A4"/>
          </p15:clr>
        </p15:guide>
        <p15:guide id="5" pos="7478">
          <p15:clr>
            <a:srgbClr val="A4A3A4"/>
          </p15:clr>
        </p15:guide>
        <p15:guide id="6" pos="205">
          <p15:clr>
            <a:srgbClr val="A4A3A4"/>
          </p15:clr>
        </p15:guide>
        <p15:guide id="7" pos="3849">
          <p15:clr>
            <a:srgbClr val="A4A3A4"/>
          </p15:clr>
        </p15:guide>
        <p15:guide id="8" pos="4708">
          <p15:clr>
            <a:srgbClr val="A4A3A4"/>
          </p15:clr>
        </p15:guide>
        <p15:guide id="9" pos="4812">
          <p15:clr>
            <a:srgbClr val="A4A3A4"/>
          </p15:clr>
        </p15:guide>
        <p15:guide id="10" pos="2865">
          <p15:clr>
            <a:srgbClr val="A4A3A4"/>
          </p15:clr>
        </p15:guide>
        <p15:guide id="11" pos="29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351">
          <p15:clr>
            <a:srgbClr val="A4A3A4"/>
          </p15:clr>
        </p15:guide>
        <p15:guide id="3" pos="395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onebrook, Shannon" initials="SS" lastIdx="7" clrIdx="0"/>
  <p:cmAuthor id="2" name="Volha Chekun" initials="VC" lastIdx="36" clrIdx="1">
    <p:extLst>
      <p:ext uri="{19B8F6BF-5375-455C-9EA6-DF929625EA0E}">
        <p15:presenceInfo xmlns:p15="http://schemas.microsoft.com/office/powerpoint/2012/main" userId="S-1-5-21-307287956-644454935-2370743088-19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E4E2E2"/>
    <a:srgbClr val="F0AB00"/>
    <a:srgbClr val="003283"/>
    <a:srgbClr val="FF0000"/>
    <a:srgbClr val="666666"/>
    <a:srgbClr val="2B3F7B"/>
    <a:srgbClr val="9C277B"/>
    <a:srgbClr val="D4652D"/>
    <a:srgbClr val="9E3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2" autoAdjust="0"/>
    <p:restoredTop sz="94991" autoAdjust="0"/>
  </p:normalViewPr>
  <p:slideViewPr>
    <p:cSldViewPr snapToGrid="0" showGuides="1">
      <p:cViewPr varScale="1">
        <p:scale>
          <a:sx n="82" d="100"/>
          <a:sy n="82" d="100"/>
        </p:scale>
        <p:origin x="806" y="72"/>
      </p:cViewPr>
      <p:guideLst>
        <p:guide orient="horz" pos="1489"/>
        <p:guide orient="horz" pos="3001"/>
        <p:guide pos="7478"/>
        <p:guide pos="205"/>
        <p:guide pos="3849"/>
        <p:guide pos="4708"/>
        <p:guide pos="4812"/>
        <p:guide pos="2865"/>
        <p:guide pos="29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-4200" y="-82"/>
      </p:cViewPr>
      <p:guideLst>
        <p:guide orient="horz" pos="3110"/>
        <p:guide pos="351"/>
        <p:guide pos="395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26008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/>
              <a:pPr algn="ctr"/>
              <a:t>‹#›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57213" y="661988"/>
            <a:ext cx="5715000" cy="3214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4171" y="4548205"/>
            <a:ext cx="5709333" cy="46966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31497" y="9627396"/>
            <a:ext cx="934681" cy="221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7D8C2C35-2B8A-446E-BEC0-FD36716C29A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80975" indent="-180975" algn="l" defTabSz="1088776" rtl="0" eaLnBrk="1" latinLnBrk="0" hangingPunct="1">
      <a:buClr>
        <a:schemeClr val="accent1"/>
      </a:buClr>
      <a:buSzPct val="100000"/>
      <a:buFont typeface="Wingdings" pitchFamily="2" charset="2"/>
      <a:buChar char="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57188" indent="-176213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96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397" y="1122623"/>
            <a:ext cx="9146381" cy="2388153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397" y="3602872"/>
            <a:ext cx="9146381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91" indent="0" algn="ctr">
              <a:buNone/>
              <a:defRPr sz="2000"/>
            </a:lvl2pPr>
            <a:lvl3pPr marL="914583" indent="0" algn="ctr">
              <a:buNone/>
              <a:defRPr sz="1800"/>
            </a:lvl3pPr>
            <a:lvl4pPr marL="1371874" indent="0" algn="ctr">
              <a:buNone/>
              <a:defRPr sz="1600"/>
            </a:lvl4pPr>
            <a:lvl5pPr marL="1829166" indent="0" algn="ctr">
              <a:buNone/>
              <a:defRPr sz="1600"/>
            </a:lvl5pPr>
            <a:lvl6pPr marL="2286457" indent="0" algn="ctr">
              <a:buNone/>
              <a:defRPr sz="1600"/>
            </a:lvl6pPr>
            <a:lvl7pPr marL="2743749" indent="0" algn="ctr">
              <a:buNone/>
              <a:defRPr sz="1600"/>
            </a:lvl7pPr>
            <a:lvl8pPr marL="3201040" indent="0" algn="ctr">
              <a:buNone/>
              <a:defRPr sz="1600"/>
            </a:lvl8pPr>
            <a:lvl9pPr marL="3658332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2049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11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7172" y="365209"/>
            <a:ext cx="2629585" cy="581318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418" y="365209"/>
            <a:ext cx="7736314" cy="581318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292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with picture - shor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99" y="324075"/>
            <a:ext cx="10620000" cy="923330"/>
          </a:xfr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Short Presentation Title</a:t>
            </a:r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7999" y="1512000"/>
            <a:ext cx="10620000" cy="276999"/>
          </a:xfrm>
        </p:spPr>
        <p:txBody>
          <a:bodyPr anchor="b" anchorCtr="0">
            <a:spAutoFit/>
          </a:bodyPr>
          <a:lstStyle>
            <a:lvl1pPr marL="0" marR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800" b="0">
                <a:solidFill>
                  <a:sysClr val="windowText" lastClr="000000"/>
                </a:solidFill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dirty="0"/>
              <a:t>Speaker’s Name, SAP / Month 00, 2016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9" y="2115530"/>
            <a:ext cx="1477566" cy="28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8" y="6083725"/>
            <a:ext cx="916759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37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4000" y="1691078"/>
            <a:ext cx="11545200" cy="4392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7579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8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0706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2067" y="1710134"/>
            <a:ext cx="10518338" cy="2853398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2067" y="4590526"/>
            <a:ext cx="10518338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9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58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91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4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7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2464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418" y="1826048"/>
            <a:ext cx="5182949" cy="4352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3808" y="1826048"/>
            <a:ext cx="5182949" cy="4352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502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007" y="365210"/>
            <a:ext cx="10518338" cy="132587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007" y="1681552"/>
            <a:ext cx="5159130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007" y="2505655"/>
            <a:ext cx="5159130" cy="3685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3807" y="1681552"/>
            <a:ext cx="5184538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3807" y="2505655"/>
            <a:ext cx="5184538" cy="3685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209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757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0651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007" y="457306"/>
            <a:ext cx="3933261" cy="1600571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4538" y="987654"/>
            <a:ext cx="6173807" cy="4874754"/>
          </a:xfrm>
        </p:spPr>
        <p:txBody>
          <a:bodyPr/>
          <a:lstStyle>
            <a:lvl1pPr>
              <a:defRPr sz="3201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007" y="2057876"/>
            <a:ext cx="3933261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91" indent="0">
              <a:buNone/>
              <a:defRPr sz="1400"/>
            </a:lvl2pPr>
            <a:lvl3pPr marL="914583" indent="0">
              <a:buNone/>
              <a:defRPr sz="1200"/>
            </a:lvl3pPr>
            <a:lvl4pPr marL="1371874" indent="0">
              <a:buNone/>
              <a:defRPr sz="1000"/>
            </a:lvl4pPr>
            <a:lvl5pPr marL="1829166" indent="0">
              <a:buNone/>
              <a:defRPr sz="1000"/>
            </a:lvl5pPr>
            <a:lvl6pPr marL="2286457" indent="0">
              <a:buNone/>
              <a:defRPr sz="1000"/>
            </a:lvl6pPr>
            <a:lvl7pPr marL="2743749" indent="0">
              <a:buNone/>
              <a:defRPr sz="1000"/>
            </a:lvl7pPr>
            <a:lvl8pPr marL="3201040" indent="0">
              <a:buNone/>
              <a:defRPr sz="1000"/>
            </a:lvl8pPr>
            <a:lvl9pPr marL="3658332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94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007" y="457306"/>
            <a:ext cx="3933261" cy="1600571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4538" y="987654"/>
            <a:ext cx="6173807" cy="4874754"/>
          </a:xfrm>
        </p:spPr>
        <p:txBody>
          <a:bodyPr/>
          <a:lstStyle>
            <a:lvl1pPr marL="0" indent="0">
              <a:buNone/>
              <a:defRPr sz="3201"/>
            </a:lvl1pPr>
            <a:lvl2pPr marL="457291" indent="0">
              <a:buNone/>
              <a:defRPr sz="2801"/>
            </a:lvl2pPr>
            <a:lvl3pPr marL="914583" indent="0">
              <a:buNone/>
              <a:defRPr sz="2400"/>
            </a:lvl3pPr>
            <a:lvl4pPr marL="1371874" indent="0">
              <a:buNone/>
              <a:defRPr sz="2000"/>
            </a:lvl4pPr>
            <a:lvl5pPr marL="1829166" indent="0">
              <a:buNone/>
              <a:defRPr sz="2000"/>
            </a:lvl5pPr>
            <a:lvl6pPr marL="2286457" indent="0">
              <a:buNone/>
              <a:defRPr sz="2000"/>
            </a:lvl6pPr>
            <a:lvl7pPr marL="2743749" indent="0">
              <a:buNone/>
              <a:defRPr sz="2000"/>
            </a:lvl7pPr>
            <a:lvl8pPr marL="3201040" indent="0">
              <a:buNone/>
              <a:defRPr sz="2000"/>
            </a:lvl8pPr>
            <a:lvl9pPr marL="365833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007" y="2057876"/>
            <a:ext cx="3933261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91" indent="0">
              <a:buNone/>
              <a:defRPr sz="1400"/>
            </a:lvl2pPr>
            <a:lvl3pPr marL="914583" indent="0">
              <a:buNone/>
              <a:defRPr sz="1200"/>
            </a:lvl3pPr>
            <a:lvl4pPr marL="1371874" indent="0">
              <a:buNone/>
              <a:defRPr sz="1000"/>
            </a:lvl4pPr>
            <a:lvl5pPr marL="1829166" indent="0">
              <a:buNone/>
              <a:defRPr sz="1000"/>
            </a:lvl5pPr>
            <a:lvl6pPr marL="2286457" indent="0">
              <a:buNone/>
              <a:defRPr sz="1000"/>
            </a:lvl6pPr>
            <a:lvl7pPr marL="2743749" indent="0">
              <a:buNone/>
              <a:defRPr sz="1000"/>
            </a:lvl7pPr>
            <a:lvl8pPr marL="3201040" indent="0">
              <a:buNone/>
              <a:defRPr sz="1000"/>
            </a:lvl8pPr>
            <a:lvl9pPr marL="3658332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822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365210"/>
            <a:ext cx="10518338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419" y="1826048"/>
            <a:ext cx="10518338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418" y="6357822"/>
            <a:ext cx="274391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0EFEF-2CAD-4A38-B183-5532D8FFC417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9652" y="6357822"/>
            <a:ext cx="4115872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2843" y="6357822"/>
            <a:ext cx="274391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32"/>
          <p:cNvSpPr/>
          <p:nvPr userDrawn="1"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ectangle 94"/>
          <p:cNvSpPr/>
          <p:nvPr userDrawn="1"/>
        </p:nvSpPr>
        <p:spPr bwMode="white">
          <a:xfrm>
            <a:off x="324000" y="6537251"/>
            <a:ext cx="11545200" cy="3240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 userDrawn="1"/>
        </p:nvSpPr>
        <p:spPr bwMode="black">
          <a:xfrm>
            <a:off x="324000" y="6630039"/>
            <a:ext cx="3401577" cy="138499"/>
          </a:xfrm>
          <a:prstGeom prst="rect">
            <a:avLst/>
          </a:prstGeom>
          <a:noFill/>
        </p:spPr>
        <p:txBody>
          <a:bodyPr wrap="none" lIns="85730" tIns="0" rIns="0" bIns="0" rtlCol="0">
            <a:spAutoFit/>
          </a:bodyPr>
          <a:lstStyle/>
          <a:p>
            <a:pPr marL="133200" indent="-133200" algn="l">
              <a:buClr>
                <a:schemeClr val="bg1"/>
              </a:buClr>
              <a:buFont typeface="Arial" pitchFamily="34" charset="0"/>
              <a:buChar char="©"/>
              <a:tabLst/>
            </a:pPr>
            <a:r>
              <a:rPr lang="en-US" sz="900" noProof="0" dirty="0">
                <a:solidFill>
                  <a:schemeClr val="bg1"/>
                </a:solidFill>
              </a:rPr>
              <a:t>2016 SAP SE or an SAP affiliate company. All rights reserved.</a:t>
            </a:r>
          </a:p>
        </p:txBody>
      </p:sp>
      <p:sp>
        <p:nvSpPr>
          <p:cNvPr id="10" name="TextBox 9"/>
          <p:cNvSpPr txBox="1"/>
          <p:nvPr userDrawn="1"/>
        </p:nvSpPr>
        <p:spPr bwMode="black">
          <a:xfrm>
            <a:off x="11640519" y="6630039"/>
            <a:ext cx="227631" cy="138499"/>
          </a:xfrm>
          <a:prstGeom prst="rect">
            <a:avLst/>
          </a:prstGeom>
          <a:noFill/>
        </p:spPr>
        <p:txBody>
          <a:bodyPr wrap="none" lIns="0" tIns="0" rIns="85730" bIns="0" rtlCol="0">
            <a:spAutoFit/>
          </a:bodyPr>
          <a:lstStyle/>
          <a:p>
            <a:pPr marL="111525" indent="-111525" algn="r">
              <a:buClr>
                <a:schemeClr val="accent2"/>
              </a:buClr>
              <a:buFont typeface="Arial" pitchFamily="34" charset="0"/>
              <a:buNone/>
            </a:pPr>
            <a:fld id="{0BDC132A-5C91-4078-9777-31DA19A62E0A}" type="slidenum">
              <a:rPr lang="en-US" sz="900" baseline="0" noProof="0" smtClean="0">
                <a:solidFill>
                  <a:schemeClr val="bg1"/>
                </a:solidFill>
              </a:rPr>
              <a:pPr marL="111525" indent="-111525" algn="r">
                <a:buClr>
                  <a:schemeClr val="accent2"/>
                </a:buClr>
                <a:buFont typeface="Arial" pitchFamily="34" charset="0"/>
                <a:buNone/>
              </a:pPr>
              <a:t>‹#›</a:t>
            </a:fld>
            <a:endParaRPr lang="en-US" sz="900" noProof="0" dirty="0">
              <a:solidFill>
                <a:schemeClr val="bg1"/>
              </a:solidFill>
            </a:endParaRPr>
          </a:p>
        </p:txBody>
      </p:sp>
      <p:sp>
        <p:nvSpPr>
          <p:cNvPr id="11" name="Information_Classification"/>
          <p:cNvSpPr txBox="1"/>
          <p:nvPr userDrawn="1"/>
        </p:nvSpPr>
        <p:spPr>
          <a:xfrm>
            <a:off x="10718800" y="6623893"/>
            <a:ext cx="500137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l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kumimoji="0" lang="en-US" sz="900" b="0" i="0" u="none" kern="0" baseline="0" dirty="0">
                <a:solidFill>
                  <a:srgbClr val="FFFFFF"/>
                </a:solidFill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  <a:sym typeface="Arial" panose="020B0604020202020204" pitchFamily="34" charset="0"/>
              </a:rPr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779973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4" r:id="rId14"/>
  </p:sldLayoutIdLst>
  <p:hf sldNum="0" hdr="0" ftr="0" dt="0"/>
  <p:txStyles>
    <p:titleStyle>
      <a:lvl1pPr algn="l" defTabSz="914583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46" indent="-228646" algn="l" defTabSz="91458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93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229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520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811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103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394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86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97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63528F-7517-49F6-A62B-68EA3872F768}"/>
              </a:ext>
            </a:extLst>
          </p:cNvPr>
          <p:cNvSpPr/>
          <p:nvPr/>
        </p:nvSpPr>
        <p:spPr bwMode="gray">
          <a:xfrm>
            <a:off x="324000" y="162038"/>
            <a:ext cx="11545200" cy="5688256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ru-RU" sz="2000" dirty="0"/>
              <a:t>			</a:t>
            </a:r>
            <a:br>
              <a:rPr lang="ru-RU" dirty="0"/>
            </a:b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172078"/>
            <a:ext cx="11650530" cy="5944934"/>
          </a:xfrm>
        </p:spPr>
        <p:txBody>
          <a:bodyPr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 образования «БЕЛОРУССКИЙ ГОСУДАРСТВЕННЫЙ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УНИВЕРСИТЕТ»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информационных технологий</a:t>
            </a:r>
            <a:b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программной инженерии</a:t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дипломного проекта: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 для турагентства</a:t>
            </a:r>
            <a: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b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Дипломник:     Дмитрук Илья Игоревич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   Руководитель:  доцент, к. т. н, Белодед Николай Иванович				     	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0DD81-2FD7-4C5A-B58B-8FF0F815BC38}"/>
              </a:ext>
            </a:extLst>
          </p:cNvPr>
          <p:cNvSpPr/>
          <p:nvPr/>
        </p:nvSpPr>
        <p:spPr bwMode="gray">
          <a:xfrm>
            <a:off x="323999" y="5850294"/>
            <a:ext cx="11545201" cy="1009294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Минск</a:t>
            </a:r>
            <a:r>
              <a:rPr kumimoji="0" lang="ru-RU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 20</a:t>
            </a:r>
            <a:r>
              <a:rPr lang="ru-RU" sz="2000" kern="0" dirty="0"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25</a:t>
            </a:r>
            <a:endParaRPr kumimoji="0" lang="en-US" sz="20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Arial Unicode MS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4000" y="1856509"/>
            <a:ext cx="1643345" cy="895927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241" y="5943251"/>
            <a:ext cx="778408" cy="8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8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184647"/>
            <a:ext cx="10518338" cy="1325870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 и средства разработки 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766723"/>
              </p:ext>
            </p:extLst>
          </p:nvPr>
        </p:nvGraphicFramePr>
        <p:xfrm>
          <a:off x="1708943" y="1691079"/>
          <a:ext cx="8777287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0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6928">
                  <a:extLst>
                    <a:ext uri="{9D8B030D-6E8A-4147-A177-3AD203B41FA5}">
                      <a16:colId xmlns:a16="http://schemas.microsoft.com/office/drawing/2014/main" val="61438817"/>
                    </a:ext>
                  </a:extLst>
                </a:gridCol>
                <a:gridCol w="2649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Технология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Версия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C#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Язык программирования для реализации  северной части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ASP .NET CORE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Платформа для реализации серверной части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MariaDB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СУБД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11.5.2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 Framework Core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8.0.2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629">
                <a:tc>
                  <a:txBody>
                    <a:bodyPr/>
                    <a:lstStyle/>
                    <a:p>
                      <a:r>
                        <a:rPr lang="en-US" dirty="0"/>
                        <a:t>React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JavaScript-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библиотека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для реализации клиентской части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18.3.1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88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Redux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Библиотека управления состоянием приложения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5.0.1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71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Docker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Платформа для контейнеризации приложений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27.3.1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649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214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2B3A2-8AF3-0FF5-589D-387335C2C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4DB91A-2984-56C3-851B-B17045D54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43" y="1574129"/>
            <a:ext cx="5482092" cy="3296451"/>
          </a:xfrm>
        </p:spPr>
        <p:txBody>
          <a:bodyPr>
            <a:noAutofit/>
          </a:bodyPr>
          <a:lstStyle/>
          <a:p>
            <a:r>
              <a:rPr lang="ru-RU" sz="39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Диаграмма последовательности подбора маршрутов с помощью искусственного интеллекта</a:t>
            </a:r>
            <a:endParaRPr lang="en-US" sz="39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63B0D2-68FF-15F8-05D4-C9A19C5D04BE}"/>
              </a:ext>
            </a:extLst>
          </p:cNvPr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DDD5D9-2100-D44F-6F94-5AB34C418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7597" y="929870"/>
            <a:ext cx="6111901" cy="47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62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92E5D-D3C5-53F9-B6CA-21BBA8985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350948-7695-2E5B-BC34-C6B0F82EF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540" y="2245018"/>
            <a:ext cx="4973239" cy="132587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Блок-схема алгоритма бронирования тура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C7CF413-DA61-26A6-6D2E-FE1C13116516}"/>
              </a:ext>
            </a:extLst>
          </p:cNvPr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4A1134-B8AA-E6B1-3B08-B59BD7015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6734" y="569961"/>
            <a:ext cx="6841901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95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3138" y="212810"/>
            <a:ext cx="11170702" cy="1325870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 системы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101922" y="1538680"/>
            <a:ext cx="10777572" cy="1330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2400" b="0" i="0" u="none" strike="noStrike" dirty="0">
                <a:effectLst/>
                <a:latin typeface="Calibri "/>
              </a:rPr>
              <a:t>Выполнено ручное тестирование всех ключевых функций веб-приложения. Количество тестов составило </a:t>
            </a:r>
            <a:r>
              <a:rPr lang="en-US" sz="2400" strike="noStrike" dirty="0">
                <a:latin typeface="Calibri "/>
              </a:rPr>
              <a:t>32</a:t>
            </a:r>
            <a:r>
              <a:rPr lang="ru-RU" sz="2400" b="0" i="0" u="none" strike="noStrike" dirty="0">
                <a:effectLst/>
                <a:latin typeface="Calibri "/>
              </a:rPr>
              <a:t>. Покрытие кода тестами составило </a:t>
            </a:r>
            <a:r>
              <a:rPr lang="ru-RU" sz="2400" b="0" i="0" dirty="0">
                <a:effectLst/>
                <a:latin typeface="Calibri "/>
              </a:rPr>
              <a:t>85%</a:t>
            </a:r>
            <a:r>
              <a:rPr lang="ru-RU" sz="2400" b="0" i="0" strike="noStrike" dirty="0">
                <a:effectLst/>
                <a:latin typeface="Calibri "/>
              </a:rPr>
              <a:t>.</a:t>
            </a:r>
            <a:endParaRPr lang="en-US" sz="2400" dirty="0">
              <a:latin typeface="Calibri "/>
            </a:endParaRPr>
          </a:p>
        </p:txBody>
      </p:sp>
    </p:spTree>
    <p:extLst>
      <p:ext uri="{BB962C8B-B14F-4D97-AF65-F5344CB8AC3E}">
        <p14:creationId xmlns:p14="http://schemas.microsoft.com/office/powerpoint/2010/main" val="3119382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Экономическое обоснование цены программного средства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AA66E35-942A-629C-274D-9AAFDE5C7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194450"/>
              </p:ext>
            </p:extLst>
          </p:nvPr>
        </p:nvGraphicFramePr>
        <p:xfrm>
          <a:off x="2032529" y="719755"/>
          <a:ext cx="813011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5059">
                  <a:extLst>
                    <a:ext uri="{9D8B030D-6E8A-4147-A177-3AD203B41FA5}">
                      <a16:colId xmlns:a16="http://schemas.microsoft.com/office/drawing/2014/main" val="86944901"/>
                    </a:ext>
                  </a:extLst>
                </a:gridCol>
                <a:gridCol w="4065059">
                  <a:extLst>
                    <a:ext uri="{9D8B030D-6E8A-4147-A177-3AD203B41FA5}">
                      <a16:colId xmlns:a16="http://schemas.microsoft.com/office/drawing/2014/main" val="12828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33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75555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5D0A17C4-7E4F-B745-A26E-4DD44A15A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667156"/>
              </p:ext>
            </p:extLst>
          </p:nvPr>
        </p:nvGraphicFramePr>
        <p:xfrm>
          <a:off x="1794206" y="1924017"/>
          <a:ext cx="8126931" cy="406273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787702">
                  <a:extLst>
                    <a:ext uri="{9D8B030D-6E8A-4147-A177-3AD203B41FA5}">
                      <a16:colId xmlns:a16="http://schemas.microsoft.com/office/drawing/2014/main" val="2438516904"/>
                    </a:ext>
                  </a:extLst>
                </a:gridCol>
                <a:gridCol w="2339229">
                  <a:extLst>
                    <a:ext uri="{9D8B030D-6E8A-4147-A177-3AD203B41FA5}">
                      <a16:colId xmlns:a16="http://schemas.microsoft.com/office/drawing/2014/main" val="10128169"/>
                    </a:ext>
                  </a:extLst>
                </a:gridCol>
              </a:tblGrid>
              <a:tr h="26251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показателя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Значение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825678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Время разработки, ч.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510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920808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Основная заработная плата, 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BYN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6991,4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585035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Дополнительная заработная плата, 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BYN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699,14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551457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Отчисления в Фонд социальной защиты населения, 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BYN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2614,8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429972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Отчисления в БРУСП «Белгосстрах», 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BYN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46,14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541770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Прочие прямые затраты, 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BYN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1398,28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327253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Накладные расходы, 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BYN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3845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730829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Себестоимость разработки программного средства, 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BYN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15595,03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960786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Расходы на сопровождение и адаптацию, 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BYN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1559,50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2400011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Полная себестоимость, 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BYN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7154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516632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Цена, 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BYN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20585,44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603925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Чистая прибыль, 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BYN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2744,72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900568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Рентабельность проекта, 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131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973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9944D-17F8-0345-CD68-65B77B0076FD}"/>
              </a:ext>
            </a:extLst>
          </p:cNvPr>
          <p:cNvSpPr txBox="1"/>
          <p:nvPr/>
        </p:nvSpPr>
        <p:spPr>
          <a:xfrm>
            <a:off x="-1" y="3014295"/>
            <a:ext cx="121951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Видео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42983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088DE-5A2C-08A8-6184-5A710A91A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1E46A8-44AB-0B62-4C3C-BB1DAA4F8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8" y="-110296"/>
            <a:ext cx="10518338" cy="1325870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2B0D5B-74CB-463D-F88B-E703AF6427A7}"/>
              </a:ext>
            </a:extLst>
          </p:cNvPr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B08027-D8C5-90E7-FD18-026CC5F95638}"/>
              </a:ext>
            </a:extLst>
          </p:cNvPr>
          <p:cNvSpPr txBox="1"/>
          <p:nvPr/>
        </p:nvSpPr>
        <p:spPr>
          <a:xfrm>
            <a:off x="838411" y="1035124"/>
            <a:ext cx="10518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0" i="0" u="none" strike="noStrike" dirty="0">
                <a:effectLst/>
                <a:cs typeface="Arial" panose="020B0604020202020204"/>
              </a:rPr>
              <a:t>Разработано веб-приложение для турагентства, с помощью которого пользователи могут подбирать себе туры и их </a:t>
            </a:r>
            <a:r>
              <a:rPr lang="ru-RU" sz="2000" dirty="0">
                <a:cs typeface="Arial" panose="020B0604020202020204"/>
              </a:rPr>
              <a:t>бронировать</a:t>
            </a:r>
            <a:r>
              <a:rPr lang="ru-RU" sz="2000" b="0" i="0" u="none" strike="noStrike" dirty="0">
                <a:effectLst/>
                <a:cs typeface="Arial" panose="020B0604020202020204"/>
              </a:rPr>
              <a:t>. </a:t>
            </a:r>
            <a:endParaRPr lang="en-US" sz="2000" dirty="0">
              <a:cs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5F3F3-42FA-8EB6-A6F2-5B0E0A8301CF}"/>
              </a:ext>
            </a:extLst>
          </p:cNvPr>
          <p:cNvSpPr txBox="1"/>
          <p:nvPr/>
        </p:nvSpPr>
        <p:spPr>
          <a:xfrm>
            <a:off x="838405" y="2472346"/>
            <a:ext cx="103676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u="none" strike="noStrike" dirty="0">
                <a:effectLst/>
                <a:cs typeface="Arial" panose="020B0604020202020204"/>
              </a:rPr>
              <a:t>База данных состоит из </a:t>
            </a:r>
            <a:r>
              <a:rPr lang="en-US" sz="2000" dirty="0">
                <a:cs typeface="Arial" panose="020B0604020202020204"/>
              </a:rPr>
              <a:t>24</a:t>
            </a:r>
            <a:r>
              <a:rPr lang="ru-RU" sz="2000" b="0" i="0" u="none" strike="noStrike" dirty="0">
                <a:effectLst/>
                <a:cs typeface="Arial" panose="020B0604020202020204"/>
              </a:rPr>
              <a:t> таблиц.</a:t>
            </a:r>
            <a:endParaRPr lang="ru-RU" sz="2000" dirty="0">
              <a:cs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BB1839-2D04-F841-497C-99F492E8DF40}"/>
              </a:ext>
            </a:extLst>
          </p:cNvPr>
          <p:cNvSpPr txBox="1"/>
          <p:nvPr/>
        </p:nvSpPr>
        <p:spPr>
          <a:xfrm>
            <a:off x="838405" y="2936011"/>
            <a:ext cx="103676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cs typeface="Arial" panose="020B0604020202020204"/>
              </a:rPr>
              <a:t>Разработано 11 контролеров с 47 методами и 72 </a:t>
            </a:r>
            <a:r>
              <a:rPr lang="en-US" sz="2000" dirty="0">
                <a:cs typeface="Arial" panose="020B0604020202020204"/>
              </a:rPr>
              <a:t>react-</a:t>
            </a:r>
            <a:r>
              <a:rPr lang="ru-RU" sz="2000" dirty="0">
                <a:cs typeface="Arial" panose="020B0604020202020204"/>
              </a:rPr>
              <a:t>компонента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373D5-6B2E-6E8E-2F6F-A2F3954C9F47}"/>
              </a:ext>
            </a:extLst>
          </p:cNvPr>
          <p:cNvSpPr txBox="1"/>
          <p:nvPr/>
        </p:nvSpPr>
        <p:spPr>
          <a:xfrm>
            <a:off x="838404" y="3391898"/>
            <a:ext cx="10293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u="none" strike="noStrike" dirty="0">
                <a:effectLst/>
                <a:cs typeface="Arial" panose="020B0604020202020204"/>
              </a:rPr>
              <a:t>Общий объем программного кода составил</a:t>
            </a:r>
            <a:r>
              <a:rPr lang="ru-RU" sz="2000" dirty="0">
                <a:cs typeface="Arial" panose="020B0604020202020204"/>
              </a:rPr>
              <a:t> 14 000</a:t>
            </a:r>
            <a:r>
              <a:rPr lang="ru-RU" sz="2000" b="0" i="0" u="none" strike="noStrike" dirty="0">
                <a:effectLst/>
                <a:cs typeface="Arial" panose="020B0604020202020204"/>
              </a:rPr>
              <a:t> строк.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0167A-D813-3368-DF82-49E0554A7790}"/>
              </a:ext>
            </a:extLst>
          </p:cNvPr>
          <p:cNvSpPr txBox="1"/>
          <p:nvPr/>
        </p:nvSpPr>
        <p:spPr>
          <a:xfrm>
            <a:off x="838404" y="5968332"/>
            <a:ext cx="1036764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000" b="0" i="0" u="none" strike="noStrike" dirty="0">
                <a:effectLst/>
                <a:cs typeface="Arial" panose="020B0604020202020204"/>
              </a:rPr>
              <a:t>Сформулированные задачи выполнены, цель проекта достигнута.</a:t>
            </a:r>
            <a:endParaRPr lang="ru-RU" sz="2000" b="0" dirty="0">
              <a:effectLst/>
              <a:cs typeface="Arial" panose="020B0604020202020204"/>
            </a:endParaRPr>
          </a:p>
          <a:p>
            <a:pPr>
              <a:buNone/>
            </a:pPr>
            <a:br>
              <a:rPr lang="ru-RU" sz="2000" dirty="0">
                <a:cs typeface="Arial" panose="020B0604020202020204"/>
              </a:rPr>
            </a:br>
            <a:endParaRPr lang="ru-RU" sz="2000" dirty="0">
              <a:cs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8C202-99D5-C424-4C3C-54FD4749DFB9}"/>
              </a:ext>
            </a:extLst>
          </p:cNvPr>
          <p:cNvSpPr txBox="1"/>
          <p:nvPr/>
        </p:nvSpPr>
        <p:spPr>
          <a:xfrm>
            <a:off x="838407" y="1743010"/>
            <a:ext cx="109981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cs typeface="Arial" panose="020B0604020202020204"/>
              </a:rPr>
              <a:t>Веб-приложение поддерживает 4 роли пользователей: гость, пользователь, менеджер и администратор. Пользователям доступны 32 функциональные возможности.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7E0D2C-0AB5-E8BC-CC8D-C5A9B59B2EBF}"/>
              </a:ext>
            </a:extLst>
          </p:cNvPr>
          <p:cNvSpPr txBox="1"/>
          <p:nvPr/>
        </p:nvSpPr>
        <p:spPr>
          <a:xfrm>
            <a:off x="838404" y="3847785"/>
            <a:ext cx="10097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cs typeface="Arial" panose="020B0604020202020204"/>
              </a:rPr>
              <a:t>Общее количество тестов составило 3</a:t>
            </a:r>
            <a:r>
              <a:rPr lang="en-US" sz="2000" dirty="0">
                <a:cs typeface="Arial" panose="020B0604020202020204"/>
              </a:rPr>
              <a:t>2</a:t>
            </a:r>
            <a:r>
              <a:rPr lang="ru-RU" sz="2000" dirty="0">
                <a:cs typeface="Arial" panose="020B0604020202020204"/>
              </a:rPr>
              <a:t>, покрытие кода тестами составляет 85%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42DDA-D13D-36E0-ABC0-3ABD6DA2A041}"/>
              </a:ext>
            </a:extLst>
          </p:cNvPr>
          <p:cNvSpPr txBox="1"/>
          <p:nvPr/>
        </p:nvSpPr>
        <p:spPr>
          <a:xfrm>
            <a:off x="838404" y="4303672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/>
              </a:rPr>
              <a:t>Полная себестоимость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/>
              </a:rPr>
              <a:t> 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/>
              </a:rPr>
              <a:t>проекта – </a:t>
            </a:r>
            <a:r>
              <a:rPr lang="ru-RU" sz="2000" dirty="0">
                <a:cs typeface="Arial" panose="020B0604020202020204"/>
              </a:rPr>
              <a:t>17 154.53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/>
              </a:rPr>
              <a:t>BYN</a:t>
            </a:r>
            <a:endParaRPr lang="ru-RU" sz="2000" dirty="0">
              <a:cs typeface="Arial" panose="020B06040202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C77E0-FEE2-03B8-893A-2F8BD58BC32A}"/>
              </a:ext>
            </a:extLst>
          </p:cNvPr>
          <p:cNvSpPr txBox="1"/>
          <p:nvPr/>
        </p:nvSpPr>
        <p:spPr>
          <a:xfrm>
            <a:off x="838405" y="5260446"/>
            <a:ext cx="109981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cs typeface="Arial" panose="020B0604020202020204"/>
              </a:rPr>
              <a:t>Конечный результат дипломного проекта апробирован на 76 студенческой конференции БГТУ опубликован в сборнике в части 4 в секции «информационные технологии»</a:t>
            </a:r>
          </a:p>
        </p:txBody>
      </p:sp>
    </p:spTree>
    <p:extLst>
      <p:ext uri="{BB962C8B-B14F-4D97-AF65-F5344CB8AC3E}">
        <p14:creationId xmlns:p14="http://schemas.microsoft.com/office/powerpoint/2010/main" val="185653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F40FB-DC80-5F56-055F-5775B41E2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2CB960-F5E3-78AC-0D14-B338B819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686" y="2766859"/>
            <a:ext cx="7549802" cy="1325870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D6CA14D-87B4-2E4D-6711-193356EECA06}"/>
              </a:ext>
            </a:extLst>
          </p:cNvPr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1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ru-RU" b="0" dirty="0"/>
          </a:p>
          <a:p>
            <a:pPr marL="0" indent="0">
              <a:buNone/>
            </a:pPr>
            <a:r>
              <a:rPr lang="ru-RU" b="0" dirty="0"/>
              <a:t>			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838419" y="1501943"/>
            <a:ext cx="10909724" cy="1546544"/>
          </a:xfrm>
          <a:prstGeom prst="rect">
            <a:avLst/>
          </a:prstGeom>
        </p:spPr>
        <p:txBody>
          <a:bodyPr>
            <a:normAutofit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400" dirty="0">
                <a:latin typeface="Arial" panose="020B0604020202020204"/>
                <a:cs typeface="Arial" panose="020B0604020202020204"/>
              </a:rPr>
              <a:t>Путешествия всегда привлекали людей – это способ узнать для себя что-то новое, получить впечатления или просто отдохнуть. </a:t>
            </a:r>
          </a:p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400" dirty="0">
                <a:latin typeface="Arial" panose="020B0604020202020204"/>
                <a:cs typeface="Arial" panose="020B0604020202020204"/>
              </a:rPr>
              <a:t>На сегодняшний день есть потребность в ресурсах, которые будут качественно предоставлять туристические услуги онлайн.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D31AEA5-1CF5-BABF-C732-DEB7328D88BF}"/>
              </a:ext>
            </a:extLst>
          </p:cNvPr>
          <p:cNvSpPr txBox="1">
            <a:spLocks/>
          </p:cNvSpPr>
          <p:nvPr/>
        </p:nvSpPr>
        <p:spPr>
          <a:xfrm>
            <a:off x="837431" y="3016948"/>
            <a:ext cx="10518338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5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Целевая аудитория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1F71D8E-A629-58B9-62F4-F4CDE4D78D07}"/>
              </a:ext>
            </a:extLst>
          </p:cNvPr>
          <p:cNvSpPr txBox="1">
            <a:spLocks/>
          </p:cNvSpPr>
          <p:nvPr/>
        </p:nvSpPr>
        <p:spPr>
          <a:xfrm>
            <a:off x="837431" y="4185220"/>
            <a:ext cx="10909724" cy="1546544"/>
          </a:xfrm>
          <a:prstGeom prst="rect">
            <a:avLst/>
          </a:prstGeom>
        </p:spPr>
        <p:txBody>
          <a:bodyPr>
            <a:normAutofit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400" dirty="0">
                <a:latin typeface="Arial" panose="020B0604020202020204"/>
                <a:cs typeface="Arial" panose="020B0604020202020204"/>
              </a:rPr>
              <a:t>Любители путешествовать, владельцы отелей и транспортных компаний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latin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89151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lang="ru-RU" dirty="0"/>
              <a:t> 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дипломного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838418" y="1452850"/>
            <a:ext cx="10791853" cy="801240"/>
          </a:xfrm>
        </p:spPr>
        <p:txBody>
          <a:bodyPr>
            <a:noAutofit/>
          </a:bodyPr>
          <a:lstStyle/>
          <a:p>
            <a:pPr marL="109728" indent="0" algn="just">
              <a:buNone/>
            </a:pPr>
            <a:r>
              <a:rPr lang="ru-RU" sz="2400" dirty="0">
                <a:latin typeface="Arial" panose="020B0604020202020204"/>
                <a:cs typeface="Arial" panose="020B0604020202020204"/>
              </a:rPr>
              <a:t>Разработать веб-приложения для турагентства, с помощью которого     пользователи смогут подбирать себе туры и бронировать их</a:t>
            </a:r>
            <a:endParaRPr lang="en-US" sz="2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838418" y="2369127"/>
            <a:ext cx="10518338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5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дипломного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E6A35C-51BC-5D33-0DD5-C66653140923}"/>
              </a:ext>
            </a:extLst>
          </p:cNvPr>
          <p:cNvSpPr txBox="1"/>
          <p:nvPr/>
        </p:nvSpPr>
        <p:spPr>
          <a:xfrm>
            <a:off x="1024035" y="3431714"/>
            <a:ext cx="103327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dirty="0"/>
              <a:t>Постановка задачи и аналитический обзор аналогичных решений;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Проектирование схемы базы данных и архитектуры веб-приложения;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Реализация веб-приложения;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Тестирование веб-приложения;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Разработка руководства пользователя;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Технико-экономическое обоснование проекта.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5611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Прототипы и аналоги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DE69CB-78E8-D301-150A-0C93A2708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684" y="1949447"/>
            <a:ext cx="6186841" cy="2960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959793A8-1DB6-BB49-8F63-EDD1094DE5EB}"/>
              </a:ext>
            </a:extLst>
          </p:cNvPr>
          <p:cNvSpPr txBox="1">
            <a:spLocks/>
          </p:cNvSpPr>
          <p:nvPr/>
        </p:nvSpPr>
        <p:spPr>
          <a:xfrm>
            <a:off x="358588" y="2825752"/>
            <a:ext cx="5277102" cy="9281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People Travel</a:t>
            </a:r>
            <a:r>
              <a:rPr lang="ru-RU" sz="2000" dirty="0">
                <a:latin typeface="Arial" panose="020B0604020202020204"/>
                <a:cs typeface="Arial" panose="020B0604020202020204"/>
              </a:rPr>
              <a:t> – предоставляет удобный подбор туров по странам. Отсутствует возможность оформит бронь тура, можно только оставить заявку.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ru-RU" sz="1400" dirty="0">
              <a:latin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247879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3688D-4BF1-C63E-A2B6-E9BA69CC9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7BCB58-F4E8-D102-257D-DCBF2956D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Прототипы и аналоги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9D78247-5A45-EBCA-0383-5232FA61D514}"/>
              </a:ext>
            </a:extLst>
          </p:cNvPr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7F78DD0-AAF1-CE33-5D46-E980517A7AB1}"/>
              </a:ext>
            </a:extLst>
          </p:cNvPr>
          <p:cNvSpPr txBox="1">
            <a:spLocks/>
          </p:cNvSpPr>
          <p:nvPr/>
        </p:nvSpPr>
        <p:spPr>
          <a:xfrm>
            <a:off x="358588" y="2585606"/>
            <a:ext cx="5155805" cy="9281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Arial" panose="020B0604020202020204"/>
                <a:cs typeface="Arial" panose="020B0604020202020204"/>
              </a:rPr>
              <a:t>Coral Travel</a:t>
            </a:r>
            <a:r>
              <a:rPr lang="ru-RU" sz="2000" dirty="0">
                <a:latin typeface="Arial" panose="020B0604020202020204"/>
                <a:cs typeface="Arial" panose="020B0604020202020204"/>
              </a:rPr>
              <a:t> – предоставляет визуально  подробную информацию о турах. Есть проблемы с интерфейсом фильтрации туров.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ru-RU" sz="20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5B4B2A-04AD-5E20-A3CD-9D036AB8C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321" y="1971247"/>
            <a:ext cx="6097588" cy="29170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2113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F19B-FD84-1365-A17F-9C2050001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2448A3-C736-481D-7BF1-C78CF82C1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Прототипы и аналоги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3AD064B-4249-A021-7C74-D4D316C77DDB}"/>
              </a:ext>
            </a:extLst>
          </p:cNvPr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8987B23-A00A-3F39-C5C0-F34F849C932F}"/>
              </a:ext>
            </a:extLst>
          </p:cNvPr>
          <p:cNvSpPr txBox="1">
            <a:spLocks/>
          </p:cNvSpPr>
          <p:nvPr/>
        </p:nvSpPr>
        <p:spPr>
          <a:xfrm>
            <a:off x="358588" y="2501630"/>
            <a:ext cx="5137144" cy="142655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effectLst/>
                <a:latin typeface="Arial" panose="020B0604020202020204"/>
                <a:ea typeface="Times New Roman" panose="02020603050405020304" pitchFamily="18" charset="0"/>
                <a:cs typeface="Arial" panose="020B0604020202020204"/>
              </a:rPr>
              <a:t>Tez Tour</a:t>
            </a:r>
            <a:r>
              <a:rPr lang="ru-RU" sz="2000" dirty="0">
                <a:latin typeface="Arial" panose="020B0604020202020204"/>
                <a:cs typeface="Arial" panose="020B0604020202020204"/>
              </a:rPr>
              <a:t> – предоставляет подробную информацию о географических аспектах направлений. На странице тура, информации слишком много и она представляет с собой сплошной текст, что неудобно для восприятия.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ru-RU" sz="20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AB4732-CCAF-CD90-46F2-74FD61DCD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320" y="1943256"/>
            <a:ext cx="5972268" cy="28501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99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6540" y="2245018"/>
            <a:ext cx="4973239" cy="132587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Диаграмма вариантов использования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BDFF28-15AB-35EC-202F-06C68FD03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0845" y="221040"/>
            <a:ext cx="5497790" cy="622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D8B76-D6AA-007B-0822-8E42B8247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8FC69-A574-A24D-E4F5-386055ADE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540" y="304251"/>
            <a:ext cx="11206684" cy="535504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Логическая схема базы данных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351DC2C-B575-1D46-3BB8-E6C01E83A187}"/>
              </a:ext>
            </a:extLst>
          </p:cNvPr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815A3-9F6C-7BD8-AA1A-D4B67A70E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5002" y="1102396"/>
            <a:ext cx="8305340" cy="522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99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16B65-3523-7CC5-5F02-CA17D683A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152AE7-8D75-15C7-1F4E-D575385B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85" y="210945"/>
            <a:ext cx="11206684" cy="880737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Диаграмма развёртывания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DCC82ED-29DE-1B35-98E3-BC12A3B9D57E}"/>
              </a:ext>
            </a:extLst>
          </p:cNvPr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29CA93-EA4C-D666-67B6-6BEF97871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71" y="1218202"/>
            <a:ext cx="10170432" cy="487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418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E4242"/>
      </a:accent1>
      <a:accent2>
        <a:srgbClr val="757070"/>
      </a:accent2>
      <a:accent3>
        <a:srgbClr val="A5A5A5"/>
      </a:accent3>
      <a:accent4>
        <a:srgbClr val="FF0101"/>
      </a:accent4>
      <a:accent5>
        <a:srgbClr val="000000"/>
      </a:accent5>
      <a:accent6>
        <a:srgbClr val="000000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13868</TotalTime>
  <Words>575</Words>
  <Application>Microsoft Office PowerPoint</Application>
  <PresentationFormat>Произвольный</PresentationFormat>
  <Paragraphs>108</Paragraphs>
  <Slides>17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7" baseType="lpstr">
      <vt:lpstr>Arial</vt:lpstr>
      <vt:lpstr>Arial Unicode MS</vt:lpstr>
      <vt:lpstr>Calibri</vt:lpstr>
      <vt:lpstr>Calibri </vt:lpstr>
      <vt:lpstr>Calibri Light</vt:lpstr>
      <vt:lpstr>Symbol</vt:lpstr>
      <vt:lpstr>Times New Roman</vt:lpstr>
      <vt:lpstr>Wingdings</vt:lpstr>
      <vt:lpstr>Wingdings</vt:lpstr>
      <vt:lpstr>Тема Office</vt:lpstr>
      <vt:lpstr>МИНИСТЕРСТВО ОБРАЗОВАНИЯ РЕСПУБЛИКИ БЕЛАРУСЬ Учреждения образования «БЕЛОРУССКИЙ ГОСУДАРСТВЕННЫЙ  ТЕХНОЛОГИЧЕСКИЙ УНИВЕРСИТЕТ»  Факультет информационных технологий Кафедра программной инженерии    Тема дипломного проекта: «Веб-приложение для турагентства»                Дипломник:     Дмитрук Илья Игоревич                     Руководитель:  доцент, к. т. н, Белодед Николай Иванович                                                        </vt:lpstr>
      <vt:lpstr>Актуальность</vt:lpstr>
      <vt:lpstr>Цель дипломного проекта</vt:lpstr>
      <vt:lpstr>Прототипы и аналоги</vt:lpstr>
      <vt:lpstr>Прототипы и аналоги</vt:lpstr>
      <vt:lpstr>Прототипы и аналоги</vt:lpstr>
      <vt:lpstr>Диаграмма вариантов использования</vt:lpstr>
      <vt:lpstr>Логическая схема базы данных</vt:lpstr>
      <vt:lpstr>Диаграмма развёртывания</vt:lpstr>
      <vt:lpstr>Используемые технологии и средства разработки </vt:lpstr>
      <vt:lpstr>Диаграмма последовательности подбора маршрутов с помощью искусственного интеллекта</vt:lpstr>
      <vt:lpstr>Блок-схема алгоритма бронирования тура</vt:lpstr>
      <vt:lpstr>Тестирование системы</vt:lpstr>
      <vt:lpstr>Экономическое обоснование цены программного средства</vt:lpstr>
      <vt:lpstr>Презентация PowerPoint</vt:lpstr>
      <vt:lpstr>Заключение</vt:lpstr>
      <vt:lpstr>СПАСИБО ЗА ВНИМАНИЕ!</vt:lpstr>
    </vt:vector>
  </TitlesOfParts>
  <Company>SAP Ariba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Ariba Supplier Management Innovation Overview</dc:title>
  <dc:creator>Lalitha Rajagopalan</dc:creator>
  <cp:keywords>2016/16:9/white</cp:keywords>
  <cp:lastModifiedBy>Ilya</cp:lastModifiedBy>
  <cp:revision>856</cp:revision>
  <dcterms:created xsi:type="dcterms:W3CDTF">2015-10-08T14:10:57Z</dcterms:created>
  <dcterms:modified xsi:type="dcterms:W3CDTF">2025-06-19T16:38:25Z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-504340922</vt:i4>
  </property>
  <property fmtid="{D5CDD505-2E9C-101B-9397-08002B2CF9AE}" pid="3" name="_NewReviewCycle">
    <vt:lpwstr/>
  </property>
  <property fmtid="{D5CDD505-2E9C-101B-9397-08002B2CF9AE}" pid="4" name="_EmailSubject">
    <vt:lpwstr>SM breakout session</vt:lpwstr>
  </property>
  <property fmtid="{D5CDD505-2E9C-101B-9397-08002B2CF9AE}" pid="5" name="_AuthorEmail">
    <vt:lpwstr>maria.elena.gammon@sap.com</vt:lpwstr>
  </property>
  <property fmtid="{D5CDD505-2E9C-101B-9397-08002B2CF9AE}" pid="6" name="_AuthorEmailDisplayName">
    <vt:lpwstr>Gammon, Maria Elena</vt:lpwstr>
  </property>
  <property fmtid="{D5CDD505-2E9C-101B-9397-08002B2CF9AE}" pid="7" name="_PreviousAdHocReviewCycleID">
    <vt:i4>-156448419</vt:i4>
  </property>
</Properties>
</file>